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ebp" ContentType="image/gi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95" r:id="rId4"/>
    <p:sldId id="289" r:id="rId5"/>
    <p:sldId id="306" r:id="rId6"/>
    <p:sldId id="299" r:id="rId7"/>
    <p:sldId id="304" r:id="rId8"/>
    <p:sldId id="303" r:id="rId9"/>
    <p:sldId id="291" r:id="rId10"/>
    <p:sldId id="261" r:id="rId11"/>
    <p:sldId id="307" r:id="rId12"/>
    <p:sldId id="301" r:id="rId13"/>
    <p:sldId id="305" r:id="rId14"/>
    <p:sldId id="296" r:id="rId15"/>
    <p:sldId id="297" r:id="rId16"/>
    <p:sldId id="298" r:id="rId17"/>
    <p:sldId id="302" r:id="rId18"/>
    <p:sldId id="300" r:id="rId19"/>
    <p:sldId id="308" r:id="rId20"/>
    <p:sldId id="309" r:id="rId21"/>
    <p:sldId id="262" r:id="rId22"/>
    <p:sldId id="294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휴먼편지체" panose="0203050400010101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rial Unicode MS" panose="020B0604020202020204" pitchFamily="50" charset="-127"/>
      <p:regular r:id="rId32"/>
    </p:embeddedFont>
    <p:embeddedFont>
      <p:font typeface="배달의민족 도현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647" autoAdjust="0"/>
  </p:normalViewPr>
  <p:slideViewPr>
    <p:cSldViewPr snapToGrid="0" showGuides="1">
      <p:cViewPr varScale="1">
        <p:scale>
          <a:sx n="57" d="100"/>
          <a:sy n="57" d="100"/>
        </p:scale>
        <p:origin x="1016" y="5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5527-F46F-496F-8151-7C403D36522B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AC260-BA89-4CC4-A926-2255C321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네 안녕하세요 </a:t>
            </a:r>
            <a:r>
              <a:rPr lang="en-US" altLang="ko-KR" dirty="0" smtClean="0"/>
              <a:t>prevent</a:t>
            </a:r>
            <a:r>
              <a:rPr lang="en-US" altLang="ko-KR" baseline="0" dirty="0" smtClean="0"/>
              <a:t> stress eating </a:t>
            </a:r>
            <a:r>
              <a:rPr lang="ko-KR" altLang="en-US" baseline="0" dirty="0" smtClean="0"/>
              <a:t>이라는 주제로 발표를 하게 된 안건 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3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사용한 부품은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저기 좌측 상단의 </a:t>
            </a:r>
            <a:r>
              <a:rPr lang="ko-KR" altLang="en-US" dirty="0" err="1" smtClean="0"/>
              <a:t>솔레노이드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도어락으로</a:t>
            </a:r>
            <a:r>
              <a:rPr lang="ko-KR" altLang="en-US" dirty="0" smtClean="0"/>
              <a:t> 개인적으로 구입했고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나머지는 </a:t>
            </a:r>
            <a:r>
              <a:rPr lang="ko-KR" altLang="en-US" dirty="0" err="1" smtClean="0"/>
              <a:t>웹켐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변압기 등이 있습니다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134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사용한 부품은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저기 좌측 상단의 </a:t>
            </a:r>
            <a:r>
              <a:rPr lang="ko-KR" altLang="en-US" dirty="0" err="1" smtClean="0"/>
              <a:t>솔레노이드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도어락으로</a:t>
            </a:r>
            <a:r>
              <a:rPr lang="ko-KR" altLang="en-US" dirty="0" smtClean="0"/>
              <a:t> 개인적으로 구입했고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나머지는 </a:t>
            </a:r>
            <a:r>
              <a:rPr lang="ko-KR" altLang="en-US" dirty="0" err="1" smtClean="0"/>
              <a:t>웹켐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변압기 등이 있습니다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71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과자 박스를 잘라서 냉장고에 만들었고 우측 상단이 전체 연결된 구조입니다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708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바로 문이 잠기고 잠기지 않는 모습인데요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저기 빨간색 네모 부분이 </a:t>
            </a:r>
            <a:r>
              <a:rPr lang="ko-KR" altLang="en-US" dirty="0" err="1" smtClean="0"/>
              <a:t>도어락으로</a:t>
            </a:r>
            <a:r>
              <a:rPr lang="ko-KR" altLang="en-US" dirty="0" smtClean="0"/>
              <a:t> 작용해서 </a:t>
            </a:r>
            <a:r>
              <a:rPr lang="ko-KR" altLang="en-US" dirty="0" err="1" smtClean="0"/>
              <a:t>도어락을</a:t>
            </a:r>
            <a:r>
              <a:rPr lang="ko-KR" altLang="en-US" dirty="0" smtClean="0"/>
              <a:t> 잠그게 되면 해당 부분이 튀어나와 문이 잠기고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웃어서 문이 열리는 경우 해당 부분이 내려가게 되었습니다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83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웹캠을</a:t>
            </a:r>
            <a:r>
              <a:rPr lang="ko-KR" altLang="en-US" dirty="0" smtClean="0"/>
              <a:t> 통해서 구현한 상황입니다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</a:t>
            </a:r>
            <a:r>
              <a:rPr lang="en-US" altLang="ko-KR" dirty="0" err="1" smtClean="0"/>
              <a:t>realtime</a:t>
            </a:r>
            <a:r>
              <a:rPr lang="ko-KR" altLang="en-US" dirty="0" smtClean="0"/>
              <a:t>으로 감정을 </a:t>
            </a:r>
            <a:r>
              <a:rPr lang="en-US" altLang="ko-KR" dirty="0" smtClean="0"/>
              <a:t>tract </a:t>
            </a:r>
            <a:r>
              <a:rPr lang="ko-KR" altLang="en-US" dirty="0" smtClean="0"/>
              <a:t>하는 것인데요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06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이건 </a:t>
            </a:r>
            <a:r>
              <a:rPr lang="en-US" altLang="ko-KR" dirty="0" smtClean="0"/>
              <a:t>happy</a:t>
            </a:r>
            <a:r>
              <a:rPr lang="ko-KR" altLang="en-US" dirty="0" smtClean="0"/>
              <a:t>가 되어서 </a:t>
            </a:r>
            <a:r>
              <a:rPr lang="en-US" altLang="ko-KR" dirty="0" smtClean="0"/>
              <a:t>enjoy your</a:t>
            </a:r>
            <a:r>
              <a:rPr lang="en-US" altLang="ko-KR" baseline="0" dirty="0" smtClean="0"/>
              <a:t> meal</a:t>
            </a:r>
            <a:r>
              <a:rPr lang="ko-KR" altLang="en-US" baseline="0" dirty="0" smtClean="0"/>
              <a:t>를 보여주며 문이 열리는 </a:t>
            </a:r>
            <a:r>
              <a:rPr lang="ko-KR" altLang="en-US" baseline="0" dirty="0" err="1" smtClean="0"/>
              <a:t>것이구요</a:t>
            </a:r>
            <a:r>
              <a:rPr lang="ko-KR" altLang="en-US" baseline="0" dirty="0" smtClean="0"/>
              <a:t> 해당 </a:t>
            </a:r>
            <a:r>
              <a:rPr lang="en-US" altLang="ko-KR" baseline="0" dirty="0" smtClean="0"/>
              <a:t>open</a:t>
            </a:r>
            <a:r>
              <a:rPr lang="ko-KR" altLang="en-US" baseline="0" dirty="0" smtClean="0"/>
              <a:t>이라고 되어 있는 곳에 파란색으로 불이 들어옵니다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456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반대로 </a:t>
            </a:r>
            <a:r>
              <a:rPr lang="en-US" altLang="ko-KR" dirty="0" err="1" smtClean="0"/>
              <a:t>disgut</a:t>
            </a:r>
            <a:r>
              <a:rPr lang="ko-KR" altLang="en-US" dirty="0" smtClean="0"/>
              <a:t>의 표정이면 문이 잠기게 됩니다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078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바로 이렇게 </a:t>
            </a:r>
            <a:r>
              <a:rPr lang="ko-KR" altLang="en-US" dirty="0" err="1" smtClean="0"/>
              <a:t>솔레노이드</a:t>
            </a:r>
            <a:r>
              <a:rPr lang="ko-KR" altLang="en-US" dirty="0" smtClean="0"/>
              <a:t> 부분이 나와서 잠기게 되었습니다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902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내부는 다음과 같이 열릴 때 푸른색 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닫힐 때 붉은 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아쉽게도 붉은색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너무 밝기가 낮아서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이용했음에도 외부에서 유의미하게 보이진 않았습니다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185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내부는 다음과 같이 열릴 때 푸른색 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닫힐 때 붉은 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아쉽게도 붉은색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너무 밝기가 낮아서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이용했음에도 외부에서 유의미하게 보이진 않았습니다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30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4322e0234c_1_9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오늘 발표 순서는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왜 다음과 같은 연구를 생각하게 되었는지 알려드리고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어떤 방식으로 코드를 짰는지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어떤 방식으로 설치하여 작동했는지 알려드리겠습니다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그리고 마지막으로 추후에 어떤 연구가 더 적용될 수 있을지에 대해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51" name="Google Shape;51;g4322e0234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91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Future</a:t>
            </a:r>
            <a:r>
              <a:rPr lang="en-US" baseline="0" dirty="0" smtClean="0"/>
              <a:t> work</a:t>
            </a:r>
            <a:r>
              <a:rPr lang="ko-KR" altLang="en-US" baseline="0" dirty="0" smtClean="0"/>
              <a:t>으로는 그 감정들을 체크해서 이것을 </a:t>
            </a:r>
            <a:r>
              <a:rPr lang="ko-KR" altLang="en-US" baseline="0" dirty="0" err="1" smtClean="0"/>
              <a:t>클라우드에</a:t>
            </a:r>
            <a:r>
              <a:rPr lang="ko-KR" altLang="en-US" baseline="0" dirty="0" smtClean="0"/>
              <a:t> 업데이트하여 최근 코로나로 인해 많이 문제가 되고 있는 우울증을 조기에 체크 할 수 있을 것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감정들의 절댓값이 </a:t>
            </a:r>
            <a:r>
              <a:rPr lang="ko-KR" altLang="en-US" baseline="0" dirty="0" err="1" smtClean="0"/>
              <a:t>우울쪽으로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bias</a:t>
            </a:r>
            <a:r>
              <a:rPr lang="ko-KR" altLang="en-US" baseline="0" dirty="0" smtClean="0"/>
              <a:t>가 생기면 그것이 바로 우울증의 초기 증상입니다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또한 얼굴을 체크하면 </a:t>
            </a:r>
            <a:r>
              <a:rPr lang="ko-KR" altLang="en-US" baseline="0" dirty="0" err="1" smtClean="0"/>
              <a:t>짧은시간동안</a:t>
            </a:r>
            <a:r>
              <a:rPr lang="ko-KR" altLang="en-US" baseline="0" dirty="0" smtClean="0"/>
              <a:t> 미세하게 변하는 얼굴의 색깔을 인지하여 </a:t>
            </a:r>
            <a:r>
              <a:rPr lang="en-US" altLang="ko-KR" baseline="0" dirty="0" smtClean="0"/>
              <a:t>heart beat</a:t>
            </a:r>
            <a:r>
              <a:rPr lang="ko-KR" altLang="en-US" baseline="0" dirty="0" smtClean="0"/>
              <a:t>를 체크하여 고혈압을 조기에 </a:t>
            </a:r>
            <a:r>
              <a:rPr lang="en-US" altLang="ko-KR" baseline="0" dirty="0" smtClean="0"/>
              <a:t>detect </a:t>
            </a:r>
            <a:r>
              <a:rPr lang="ko-KR" altLang="en-US" baseline="0" dirty="0" smtClean="0"/>
              <a:t>할 수 있을 것이라 기대합니다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6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Future</a:t>
            </a:r>
            <a:r>
              <a:rPr lang="en-US" baseline="0" dirty="0" smtClean="0"/>
              <a:t> work</a:t>
            </a:r>
            <a:r>
              <a:rPr lang="ko-KR" altLang="en-US" baseline="0" dirty="0" smtClean="0"/>
              <a:t>으로는 그 감정들을 체크해서 이것을 </a:t>
            </a:r>
            <a:r>
              <a:rPr lang="ko-KR" altLang="en-US" baseline="0" dirty="0" err="1" smtClean="0"/>
              <a:t>클라우드에</a:t>
            </a:r>
            <a:r>
              <a:rPr lang="ko-KR" altLang="en-US" baseline="0" dirty="0" smtClean="0"/>
              <a:t> 업데이트하여 최근 코로나로 인해 많이 문제가 되고 있는 우울증을 조기에 체크 할 수 있을 것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감정들의 절댓값이 </a:t>
            </a:r>
            <a:r>
              <a:rPr lang="ko-KR" altLang="en-US" baseline="0" dirty="0" err="1" smtClean="0"/>
              <a:t>우울쪽으로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bias</a:t>
            </a:r>
            <a:r>
              <a:rPr lang="ko-KR" altLang="en-US" baseline="0" dirty="0" smtClean="0"/>
              <a:t>가 생기면 그것이 바로 우울증의 초기 증상입니다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또한 얼굴을 체크하면 </a:t>
            </a:r>
            <a:r>
              <a:rPr lang="ko-KR" altLang="en-US" baseline="0" dirty="0" err="1" smtClean="0"/>
              <a:t>짧은시간동안</a:t>
            </a:r>
            <a:r>
              <a:rPr lang="ko-KR" altLang="en-US" baseline="0" dirty="0" smtClean="0"/>
              <a:t> 미세하게 변하는 얼굴의 색깔을 인지하여 </a:t>
            </a:r>
            <a:r>
              <a:rPr lang="en-US" altLang="ko-KR" baseline="0" dirty="0" smtClean="0"/>
              <a:t>heart beat</a:t>
            </a:r>
            <a:r>
              <a:rPr lang="ko-KR" altLang="en-US" baseline="0" dirty="0" smtClean="0"/>
              <a:t>를 체크하여 고혈압을 조기에 </a:t>
            </a:r>
            <a:r>
              <a:rPr lang="en-US" altLang="ko-KR" baseline="0" dirty="0" smtClean="0"/>
              <a:t>detect </a:t>
            </a:r>
            <a:r>
              <a:rPr lang="ko-KR" altLang="en-US" baseline="0" dirty="0" smtClean="0"/>
              <a:t>할 수 있을 것이라 기대합니다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57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10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 40%</a:t>
            </a:r>
            <a:r>
              <a:rPr lang="ko-KR" altLang="en-US" baseline="0" dirty="0" smtClean="0"/>
              <a:t>가</a:t>
            </a:r>
            <a:r>
              <a:rPr lang="en-US" baseline="0" dirty="0" smtClean="0"/>
              <a:t> </a:t>
            </a:r>
            <a:r>
              <a:rPr lang="ko-KR" altLang="en-US" baseline="0" dirty="0" smtClean="0"/>
              <a:t>넘는 미국인들이 비만이라고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비만은 정신적인 건강에도 큰 영향을 끼치며</a:t>
            </a:r>
            <a:r>
              <a:rPr lang="en-US" altLang="ko-KR" baseline="0" dirty="0" smtClean="0"/>
              <a:t>, quality of life</a:t>
            </a:r>
            <a:r>
              <a:rPr lang="ko-KR" altLang="en-US" baseline="0" dirty="0" smtClean="0"/>
              <a:t>에도 굉장히 중요한 요소 로 알려져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죽음에까지 다양한 방식으로 영향을 끼칩니다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83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물론 비만에는 다양한 원인이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중에서도 건강하지 못한 원인 중 하나가 바로 </a:t>
            </a:r>
            <a:r>
              <a:rPr lang="en-US" altLang="ko-KR" dirty="0" smtClean="0"/>
              <a:t>stress </a:t>
            </a:r>
            <a:r>
              <a:rPr lang="en-US" altLang="ko-KR" dirty="0" err="1" smtClean="0"/>
              <a:t>eatin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stress</a:t>
            </a:r>
            <a:r>
              <a:rPr lang="ko-KR" altLang="en-US" dirty="0" smtClean="0"/>
              <a:t>를 받는 상황에서 먹는 것으로 푸는 것인데요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먹는 것을 통해 해당한 문제를 그냥 도피하는 방식입니다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아쉽게도 가장 건강에 좋지 않은 음식들이 편안함을 주기에 스트레스성 폭식을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결과로 또 스트레스를 받는 악순환이 계속 되는 경우가 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72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그래서 제가 제안한 아이디어가 바로 행복한 얼굴 표정을 할 때에만 냉장고가 열리는 모델입니다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63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이제 먼저 코딩에 대해서 말씀 드리겠습니다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데이터 셋으로 </a:t>
            </a:r>
            <a:r>
              <a:rPr lang="en-US" altLang="ko-KR" dirty="0" smtClean="0"/>
              <a:t>FER-2013</a:t>
            </a:r>
            <a:r>
              <a:rPr lang="ko-KR" altLang="en-US" dirty="0" smtClean="0"/>
              <a:t>이라는 데이터를 이용했습니다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케글이라는</a:t>
            </a:r>
            <a:r>
              <a:rPr lang="ko-KR" altLang="en-US" dirty="0" smtClean="0"/>
              <a:t> 사이트로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주어지고 그에 따라 </a:t>
            </a:r>
            <a:r>
              <a:rPr lang="en-US" altLang="ko-KR" dirty="0" smtClean="0"/>
              <a:t>contest</a:t>
            </a:r>
            <a:r>
              <a:rPr lang="ko-KR" altLang="en-US" dirty="0" smtClean="0"/>
              <a:t>를 하는 형식입니다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총 </a:t>
            </a:r>
            <a:r>
              <a:rPr lang="en-US" altLang="ko-KR" dirty="0" smtClean="0"/>
              <a:t>18000</a:t>
            </a:r>
            <a:r>
              <a:rPr lang="ko-KR" altLang="en-US" dirty="0" smtClean="0"/>
              <a:t>개 정도의 얼굴이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파일로 저장이 되어있고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 </a:t>
            </a:r>
            <a:r>
              <a:rPr lang="en-US" altLang="ko-KR" dirty="0" err="1" smtClean="0"/>
              <a:t>emotio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가지로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되어 있고</a:t>
            </a:r>
            <a:r>
              <a:rPr lang="en-US" altLang="ko-KR" dirty="0" smtClean="0"/>
              <a:t>, csv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파일로 </a:t>
            </a:r>
            <a:r>
              <a:rPr lang="en-US" altLang="ko-KR" baseline="0" dirty="0" smtClean="0"/>
              <a:t>0~255</a:t>
            </a:r>
            <a:r>
              <a:rPr lang="ko-KR" altLang="en-US" baseline="0" dirty="0" smtClean="0"/>
              <a:t>의 수치로 흑백 사진이 되어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모델을 트레이닝 하였고</a:t>
            </a:r>
            <a:r>
              <a:rPr lang="en-US" altLang="ko-KR" baseline="0" dirty="0" smtClean="0"/>
              <a:t>, GPU</a:t>
            </a:r>
            <a:r>
              <a:rPr lang="ko-KR" altLang="en-US" baseline="0" dirty="0" smtClean="0"/>
              <a:t>를 사용하여 약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시간 정도 트레이닝이 걸렸던 것 같습니다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71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코드는 다음과 같은데요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연결하는 </a:t>
            </a:r>
            <a:r>
              <a:rPr lang="en-US" altLang="ko-KR" dirty="0" err="1" smtClean="0"/>
              <a:t>pyserial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이라는 것을 주었고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함수를 정의하여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전하는 것과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을 전하는 것을 정했습니다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6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이것이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이용하여 </a:t>
            </a:r>
            <a:r>
              <a:rPr lang="en-US" altLang="ko-KR" dirty="0" err="1" smtClean="0"/>
              <a:t>realtime</a:t>
            </a:r>
            <a:r>
              <a:rPr lang="ko-KR" altLang="en-US" dirty="0" smtClean="0"/>
              <a:t>으로</a:t>
            </a:r>
            <a:r>
              <a:rPr lang="ko-KR" altLang="en-US" baseline="0" dirty="0" smtClean="0"/>
              <a:t> 표정을 읽는 것인데요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이전 표정이 </a:t>
            </a:r>
            <a:r>
              <a:rPr lang="en-US" altLang="ko-KR" baseline="0" dirty="0" smtClean="0"/>
              <a:t>happy</a:t>
            </a:r>
            <a:r>
              <a:rPr lang="ko-KR" altLang="en-US" baseline="0" dirty="0" smtClean="0"/>
              <a:t>가 아니었다가 </a:t>
            </a:r>
            <a:r>
              <a:rPr lang="en-US" altLang="ko-KR" baseline="0" dirty="0" smtClean="0"/>
              <a:t>happy</a:t>
            </a:r>
            <a:r>
              <a:rPr lang="ko-KR" altLang="en-US" baseline="0" dirty="0" smtClean="0"/>
              <a:t>로 바뀌는 순간 </a:t>
            </a:r>
            <a:r>
              <a:rPr lang="en-US" altLang="ko-KR" baseline="0" dirty="0" err="1" smtClean="0"/>
              <a:t>led_on</a:t>
            </a:r>
            <a:r>
              <a:rPr lang="ko-KR" altLang="en-US" baseline="0" dirty="0" smtClean="0"/>
              <a:t>을 하고</a:t>
            </a:r>
            <a:r>
              <a:rPr lang="en-US" altLang="ko-KR" baseline="0" dirty="0" smtClean="0"/>
              <a:t>, (1</a:t>
            </a:r>
            <a:r>
              <a:rPr lang="ko-KR" altLang="en-US" baseline="0" dirty="0" smtClean="0"/>
              <a:t>을 전달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그 외 다른 표정에서도 같은 방식인데</a:t>
            </a:r>
            <a:r>
              <a:rPr lang="en-US" altLang="ko-KR" baseline="0" dirty="0" smtClean="0"/>
              <a:t>, Disgust</a:t>
            </a:r>
            <a:r>
              <a:rPr lang="ko-KR" altLang="en-US" baseline="0" dirty="0" smtClean="0"/>
              <a:t>가 아니었다가 </a:t>
            </a:r>
            <a:r>
              <a:rPr lang="en-US" altLang="ko-KR" baseline="0" dirty="0" smtClean="0"/>
              <a:t>disgust</a:t>
            </a:r>
            <a:r>
              <a:rPr lang="ko-KR" altLang="en-US" baseline="0" dirty="0" smtClean="0"/>
              <a:t>로 바뀌면 </a:t>
            </a:r>
            <a:r>
              <a:rPr lang="ko-KR" altLang="en-US" baseline="0" dirty="0" err="1" smtClean="0"/>
              <a:t>아두이노에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을 전달하는 방식입니다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59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22e0234c_1_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이건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코드 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웃는 영상일 경우에 문이 열리고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파란불이</a:t>
            </a:r>
            <a:r>
              <a:rPr lang="ko-KR" altLang="en-US" dirty="0" smtClean="0"/>
              <a:t> 켜지며 시그널로는 </a:t>
            </a:r>
            <a:r>
              <a:rPr lang="en-US" altLang="ko-KR" dirty="0" err="1" smtClean="0"/>
              <a:t>emjoy</a:t>
            </a:r>
            <a:r>
              <a:rPr lang="en-US" altLang="ko-KR" dirty="0" smtClean="0"/>
              <a:t> your meal</a:t>
            </a:r>
            <a:r>
              <a:rPr lang="ko-KR" altLang="en-US" dirty="0" smtClean="0"/>
              <a:t>을 표시하고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반대로 </a:t>
            </a:r>
            <a:r>
              <a:rPr lang="en-US" altLang="ko-KR" dirty="0" smtClean="0"/>
              <a:t>disgust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sad</a:t>
            </a:r>
            <a:r>
              <a:rPr lang="ko-KR" altLang="en-US" dirty="0" smtClean="0"/>
              <a:t>일 때에는 문이 잠기고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빨간불이</a:t>
            </a:r>
            <a:r>
              <a:rPr lang="ko-KR" altLang="en-US" dirty="0" smtClean="0"/>
              <a:t> 생기며 </a:t>
            </a:r>
            <a:r>
              <a:rPr lang="en-US" altLang="ko-KR" dirty="0" smtClean="0"/>
              <a:t>piezo</a:t>
            </a:r>
            <a:r>
              <a:rPr lang="ko-KR" altLang="en-US" dirty="0" smtClean="0"/>
              <a:t>를 통해서 </a:t>
            </a:r>
            <a:r>
              <a:rPr lang="ko-KR" altLang="en-US" dirty="0" err="1" smtClean="0"/>
              <a:t>알림음일</a:t>
            </a:r>
            <a:r>
              <a:rPr lang="ko-KR" altLang="en-US" dirty="0" smtClean="0"/>
              <a:t> 만드는 구조 입니다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69" name="Google Shape;69;g4322e0234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37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8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40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91159" y="408940"/>
            <a:ext cx="114096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81811" y="1346868"/>
            <a:ext cx="10628376" cy="279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997691" y="6465252"/>
            <a:ext cx="272627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01600" marR="0" lvl="0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1600" marR="0" lvl="1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1600" marR="0" lvl="2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1600" marR="0" lvl="3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1600" marR="0" lvl="4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1600" marR="0" lvl="5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01600" marR="0" lvl="6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1600" marR="0" lvl="7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01600" marR="0" lvl="8" indent="0" algn="l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5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1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1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05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4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8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A369C-9992-4D20-8454-C59B2935E1B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FD97-B0A2-4B27-A34A-4436D4EE4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9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25.emf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6.png"/><Relationship Id="rId5" Type="http://schemas.openxmlformats.org/officeDocument/2006/relationships/image" Target="../media/image33.jpeg"/><Relationship Id="rId1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web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470" cy="17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2702775" y="2201400"/>
            <a:ext cx="66792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6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Prevent </a:t>
            </a:r>
          </a:p>
          <a:p>
            <a:pPr algn="ctr"/>
            <a:r>
              <a:rPr lang="en-US" sz="6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stress eating</a:t>
            </a:r>
            <a:endParaRPr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2702775" y="4491975"/>
            <a:ext cx="66792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Gun </a:t>
            </a:r>
            <a:r>
              <a:rPr 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Ahn</a:t>
            </a:r>
            <a:r>
              <a:rPr 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2014-18531</a:t>
            </a:r>
            <a:endParaRPr 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창의공학 설계</a:t>
            </a:r>
            <a:r>
              <a:rPr 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2020/12/10 2pm</a:t>
            </a:r>
            <a:endParaRPr 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6436" y="563727"/>
            <a:ext cx="1047565" cy="1038687"/>
          </a:xfrm>
          <a:prstGeom prst="rect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838303" y="490698"/>
            <a:ext cx="2515394" cy="1710702"/>
            <a:chOff x="557865" y="990905"/>
            <a:chExt cx="6543876" cy="48761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Tools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9" y="601811"/>
            <a:ext cx="3902927" cy="3902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38" y="1372211"/>
            <a:ext cx="1641408" cy="1641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10" y="1261700"/>
            <a:ext cx="3522765" cy="24936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6858" y="3368831"/>
            <a:ext cx="3121665" cy="2025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732" y="4181708"/>
            <a:ext cx="3034727" cy="10918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202" y="5172666"/>
            <a:ext cx="2868787" cy="15006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15" y="5059286"/>
            <a:ext cx="1962323" cy="14698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43" y="5239886"/>
            <a:ext cx="1289248" cy="12892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50" y="5095482"/>
            <a:ext cx="1397456" cy="139745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1" y="331569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r="24770"/>
          <a:stretch/>
        </p:blipFill>
        <p:spPr>
          <a:xfrm rot="16200000">
            <a:off x="74467" y="1982135"/>
            <a:ext cx="1713170" cy="1569305"/>
          </a:xfrm>
          <a:prstGeom prst="rect">
            <a:avLst/>
          </a:prstGeom>
        </p:spPr>
      </p:pic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회로도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04" y="1483112"/>
            <a:ext cx="1109086" cy="11090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06947" y="2467800"/>
            <a:ext cx="3522765" cy="24936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09751" y="2977308"/>
            <a:ext cx="3121665" cy="20259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78" y="2986514"/>
            <a:ext cx="749442" cy="5613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1814" y="2568105"/>
            <a:ext cx="531856" cy="53185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4016" y="2542474"/>
            <a:ext cx="616966" cy="531856"/>
          </a:xfrm>
          <a:prstGeom prst="rect">
            <a:avLst/>
          </a:prstGeom>
        </p:spPr>
      </p:pic>
      <p:sp>
        <p:nvSpPr>
          <p:cNvPr id="14" name="자유형 13"/>
          <p:cNvSpPr/>
          <p:nvPr/>
        </p:nvSpPr>
        <p:spPr>
          <a:xfrm>
            <a:off x="6954473" y="2592198"/>
            <a:ext cx="1006679" cy="1501630"/>
          </a:xfrm>
          <a:custGeom>
            <a:avLst/>
            <a:gdLst>
              <a:gd name="connsiteX0" fmla="*/ 0 w 1006679"/>
              <a:gd name="connsiteY0" fmla="*/ 0 h 1501630"/>
              <a:gd name="connsiteX1" fmla="*/ 461395 w 1006679"/>
              <a:gd name="connsiteY1" fmla="*/ 0 h 1501630"/>
              <a:gd name="connsiteX2" fmla="*/ 494951 w 1006679"/>
              <a:gd name="connsiteY2" fmla="*/ 1501630 h 1501630"/>
              <a:gd name="connsiteX3" fmla="*/ 1006679 w 1006679"/>
              <a:gd name="connsiteY3" fmla="*/ 1476463 h 150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679" h="1501630">
                <a:moveTo>
                  <a:pt x="0" y="0"/>
                </a:moveTo>
                <a:lnTo>
                  <a:pt x="461395" y="0"/>
                </a:lnTo>
                <a:lnTo>
                  <a:pt x="494951" y="1501630"/>
                </a:lnTo>
                <a:lnTo>
                  <a:pt x="1006679" y="147646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자유형 24"/>
          <p:cNvSpPr/>
          <p:nvPr/>
        </p:nvSpPr>
        <p:spPr>
          <a:xfrm>
            <a:off x="6931538" y="2777337"/>
            <a:ext cx="941377" cy="1479230"/>
          </a:xfrm>
          <a:custGeom>
            <a:avLst/>
            <a:gdLst>
              <a:gd name="connsiteX0" fmla="*/ 0 w 1006679"/>
              <a:gd name="connsiteY0" fmla="*/ 0 h 1501630"/>
              <a:gd name="connsiteX1" fmla="*/ 461395 w 1006679"/>
              <a:gd name="connsiteY1" fmla="*/ 0 h 1501630"/>
              <a:gd name="connsiteX2" fmla="*/ 494951 w 1006679"/>
              <a:gd name="connsiteY2" fmla="*/ 1501630 h 1501630"/>
              <a:gd name="connsiteX3" fmla="*/ 1006679 w 1006679"/>
              <a:gd name="connsiteY3" fmla="*/ 1476463 h 150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6679" h="1501630">
                <a:moveTo>
                  <a:pt x="0" y="0"/>
                </a:moveTo>
                <a:lnTo>
                  <a:pt x="461395" y="0"/>
                </a:lnTo>
                <a:lnTo>
                  <a:pt x="494951" y="1501630"/>
                </a:lnTo>
                <a:lnTo>
                  <a:pt x="1006679" y="1476463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6276" l="2719" r="98022">
                        <a14:foregroundMark x1="9271" y1="18622" x2="9271" y2="18622"/>
                        <a14:foregroundMark x1="14586" y1="10428" x2="14586" y2="10428"/>
                        <a14:foregroundMark x1="25587" y1="8566" x2="25587" y2="8566"/>
                        <a14:foregroundMark x1="15451" y1="8007" x2="15451" y2="8007"/>
                        <a14:foregroundMark x1="15822" y1="30912" x2="15822" y2="30912"/>
                        <a14:foregroundMark x1="27070" y1="28492" x2="27070" y2="28492"/>
                        <a14:foregroundMark x1="39802" y1="29236" x2="39802" y2="29236"/>
                        <a14:foregroundMark x1="40049" y1="9311" x2="40049" y2="9311"/>
                        <a14:foregroundMark x1="71817" y1="17132" x2="71817" y2="17132"/>
                        <a14:foregroundMark x1="68974" y1="21229" x2="68974" y2="21229"/>
                        <a14:foregroundMark x1="66996" y1="16387" x2="66996" y2="16387"/>
                        <a14:foregroundMark x1="70334" y1="14339" x2="70334" y2="14339"/>
                        <a14:foregroundMark x1="68850" y1="14153" x2="68850" y2="14153"/>
                        <a14:foregroundMark x1="55624" y1="29981" x2="55624" y2="29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734"/>
          <a:stretch/>
        </p:blipFill>
        <p:spPr>
          <a:xfrm>
            <a:off x="1048919" y="1717906"/>
            <a:ext cx="2780651" cy="39934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7210" y="4235661"/>
            <a:ext cx="2400300" cy="2400300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2709644" y="2642532"/>
            <a:ext cx="344908" cy="1593129"/>
          </a:xfrm>
          <a:custGeom>
            <a:avLst/>
            <a:gdLst>
              <a:gd name="connsiteX0" fmla="*/ 0 w 662730"/>
              <a:gd name="connsiteY0" fmla="*/ 0 h 1619075"/>
              <a:gd name="connsiteX1" fmla="*/ 587229 w 662730"/>
              <a:gd name="connsiteY1" fmla="*/ 8389 h 1619075"/>
              <a:gd name="connsiteX2" fmla="*/ 662730 w 662730"/>
              <a:gd name="connsiteY2" fmla="*/ 1619075 h 16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730" h="1619075">
                <a:moveTo>
                  <a:pt x="0" y="0"/>
                </a:moveTo>
                <a:lnTo>
                  <a:pt x="587229" y="8389"/>
                </a:lnTo>
                <a:lnTo>
                  <a:pt x="662730" y="161907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직선 연결선 30"/>
          <p:cNvCxnSpPr/>
          <p:nvPr/>
        </p:nvCxnSpPr>
        <p:spPr>
          <a:xfrm>
            <a:off x="3635940" y="2600321"/>
            <a:ext cx="16778" cy="17690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6276" l="2719" r="98022">
                        <a14:foregroundMark x1="9271" y1="18622" x2="9271" y2="18622"/>
                        <a14:foregroundMark x1="14586" y1="10428" x2="14586" y2="10428"/>
                        <a14:foregroundMark x1="25587" y1="8566" x2="25587" y2="8566"/>
                        <a14:foregroundMark x1="15451" y1="8007" x2="15451" y2="8007"/>
                        <a14:foregroundMark x1="15822" y1="30912" x2="15822" y2="30912"/>
                        <a14:foregroundMark x1="27070" y1="28492" x2="27070" y2="28492"/>
                        <a14:foregroundMark x1="39802" y1="29236" x2="39802" y2="29236"/>
                        <a14:foregroundMark x1="40049" y1="9311" x2="40049" y2="9311"/>
                        <a14:foregroundMark x1="71817" y1="17132" x2="71817" y2="17132"/>
                        <a14:foregroundMark x1="68974" y1="21229" x2="68974" y2="21229"/>
                        <a14:foregroundMark x1="66996" y1="16387" x2="66996" y2="16387"/>
                        <a14:foregroundMark x1="70334" y1="14339" x2="70334" y2="14339"/>
                        <a14:foregroundMark x1="68850" y1="14153" x2="68850" y2="14153"/>
                        <a14:foregroundMark x1="55624" y1="29981" x2="55624" y2="29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07" t="6826" r="22778" b="63796"/>
          <a:stretch/>
        </p:blipFill>
        <p:spPr>
          <a:xfrm>
            <a:off x="2755503" y="1597824"/>
            <a:ext cx="2114898" cy="2102604"/>
          </a:xfrm>
          <a:prstGeom prst="rect">
            <a:avLst/>
          </a:prstGeom>
        </p:spPr>
      </p:pic>
      <p:sp>
        <p:nvSpPr>
          <p:cNvPr id="35" name="자유형 34"/>
          <p:cNvSpPr/>
          <p:nvPr/>
        </p:nvSpPr>
        <p:spPr>
          <a:xfrm>
            <a:off x="4639472" y="2466363"/>
            <a:ext cx="553673" cy="251670"/>
          </a:xfrm>
          <a:custGeom>
            <a:avLst/>
            <a:gdLst>
              <a:gd name="connsiteX0" fmla="*/ 0 w 553673"/>
              <a:gd name="connsiteY0" fmla="*/ 0 h 209725"/>
              <a:gd name="connsiteX1" fmla="*/ 310393 w 553673"/>
              <a:gd name="connsiteY1" fmla="*/ 0 h 209725"/>
              <a:gd name="connsiteX2" fmla="*/ 285226 w 553673"/>
              <a:gd name="connsiteY2" fmla="*/ 176169 h 209725"/>
              <a:gd name="connsiteX3" fmla="*/ 553673 w 553673"/>
              <a:gd name="connsiteY3" fmla="*/ 209725 h 2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673" h="209725">
                <a:moveTo>
                  <a:pt x="0" y="0"/>
                </a:moveTo>
                <a:lnTo>
                  <a:pt x="310393" y="0"/>
                </a:lnTo>
                <a:lnTo>
                  <a:pt x="285226" y="176169"/>
                </a:lnTo>
                <a:lnTo>
                  <a:pt x="553673" y="209725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자유형 37"/>
          <p:cNvSpPr/>
          <p:nvPr/>
        </p:nvSpPr>
        <p:spPr>
          <a:xfrm>
            <a:off x="5318620" y="3615655"/>
            <a:ext cx="5176008" cy="2592198"/>
          </a:xfrm>
          <a:custGeom>
            <a:avLst/>
            <a:gdLst>
              <a:gd name="connsiteX0" fmla="*/ 0 w 5176008"/>
              <a:gd name="connsiteY0" fmla="*/ 0 h 2592198"/>
              <a:gd name="connsiteX1" fmla="*/ 50334 w 5176008"/>
              <a:gd name="connsiteY1" fmla="*/ 2525086 h 2592198"/>
              <a:gd name="connsiteX2" fmla="*/ 5176008 w 5176008"/>
              <a:gd name="connsiteY2" fmla="*/ 2592198 h 2592198"/>
              <a:gd name="connsiteX3" fmla="*/ 5159230 w 5176008"/>
              <a:gd name="connsiteY3" fmla="*/ 8389 h 2592198"/>
              <a:gd name="connsiteX4" fmla="*/ 4764947 w 5176008"/>
              <a:gd name="connsiteY4" fmla="*/ 0 h 259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6008" h="2592198">
                <a:moveTo>
                  <a:pt x="0" y="0"/>
                </a:moveTo>
                <a:lnTo>
                  <a:pt x="50334" y="2525086"/>
                </a:lnTo>
                <a:lnTo>
                  <a:pt x="5176008" y="2592198"/>
                </a:lnTo>
                <a:lnTo>
                  <a:pt x="5159230" y="8389"/>
                </a:lnTo>
                <a:lnTo>
                  <a:pt x="4764947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자유형 38"/>
          <p:cNvSpPr/>
          <p:nvPr/>
        </p:nvSpPr>
        <p:spPr>
          <a:xfrm>
            <a:off x="6627303" y="1585519"/>
            <a:ext cx="3775046" cy="2181138"/>
          </a:xfrm>
          <a:custGeom>
            <a:avLst/>
            <a:gdLst>
              <a:gd name="connsiteX0" fmla="*/ 0 w 3775046"/>
              <a:gd name="connsiteY0" fmla="*/ 1711354 h 2181138"/>
              <a:gd name="connsiteX1" fmla="*/ 0 w 3775046"/>
              <a:gd name="connsiteY1" fmla="*/ 0 h 2181138"/>
              <a:gd name="connsiteX2" fmla="*/ 3775046 w 3775046"/>
              <a:gd name="connsiteY2" fmla="*/ 75501 h 2181138"/>
              <a:gd name="connsiteX3" fmla="*/ 3741490 w 3775046"/>
              <a:gd name="connsiteY3" fmla="*/ 2181138 h 2181138"/>
              <a:gd name="connsiteX4" fmla="*/ 3439486 w 3775046"/>
              <a:gd name="connsiteY4" fmla="*/ 2172749 h 218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5046" h="2181138">
                <a:moveTo>
                  <a:pt x="0" y="1711354"/>
                </a:moveTo>
                <a:lnTo>
                  <a:pt x="0" y="0"/>
                </a:lnTo>
                <a:lnTo>
                  <a:pt x="3775046" y="75501"/>
                </a:lnTo>
                <a:lnTo>
                  <a:pt x="3741490" y="2181138"/>
                </a:lnTo>
                <a:lnTo>
                  <a:pt x="3439486" y="217274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75" y="3112919"/>
            <a:ext cx="493295" cy="493295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2936147" y="2429459"/>
            <a:ext cx="9982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4639112" y="2357306"/>
            <a:ext cx="637563" cy="251670"/>
          </a:xfrm>
          <a:custGeom>
            <a:avLst/>
            <a:gdLst>
              <a:gd name="connsiteX0" fmla="*/ 0 w 637563"/>
              <a:gd name="connsiteY0" fmla="*/ 0 h 251670"/>
              <a:gd name="connsiteX1" fmla="*/ 461394 w 637563"/>
              <a:gd name="connsiteY1" fmla="*/ 0 h 251670"/>
              <a:gd name="connsiteX2" fmla="*/ 427838 w 637563"/>
              <a:gd name="connsiteY2" fmla="*/ 243281 h 251670"/>
              <a:gd name="connsiteX3" fmla="*/ 637563 w 637563"/>
              <a:gd name="connsiteY3" fmla="*/ 251670 h 25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563" h="251670">
                <a:moveTo>
                  <a:pt x="0" y="0"/>
                </a:moveTo>
                <a:lnTo>
                  <a:pt x="461394" y="0"/>
                </a:lnTo>
                <a:lnTo>
                  <a:pt x="427838" y="243281"/>
                </a:lnTo>
                <a:lnTo>
                  <a:pt x="637563" y="251670"/>
                </a:lnTo>
              </a:path>
            </a:pathLst>
          </a:custGeom>
          <a:noFill/>
          <a:ln>
            <a:solidFill>
              <a:srgbClr val="FF4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자유형 42"/>
          <p:cNvSpPr/>
          <p:nvPr/>
        </p:nvSpPr>
        <p:spPr>
          <a:xfrm>
            <a:off x="4655890" y="1174459"/>
            <a:ext cx="6048462" cy="3162649"/>
          </a:xfrm>
          <a:custGeom>
            <a:avLst/>
            <a:gdLst>
              <a:gd name="connsiteX0" fmla="*/ 0 w 6048462"/>
              <a:gd name="connsiteY0" fmla="*/ 1400961 h 3171038"/>
              <a:gd name="connsiteX1" fmla="*/ 159391 w 6048462"/>
              <a:gd name="connsiteY1" fmla="*/ 1400961 h 3171038"/>
              <a:gd name="connsiteX2" fmla="*/ 142613 w 6048462"/>
              <a:gd name="connsiteY2" fmla="*/ 0 h 3171038"/>
              <a:gd name="connsiteX3" fmla="*/ 6048462 w 6048462"/>
              <a:gd name="connsiteY3" fmla="*/ 109057 h 3171038"/>
              <a:gd name="connsiteX4" fmla="*/ 6014906 w 6048462"/>
              <a:gd name="connsiteY4" fmla="*/ 3171038 h 3171038"/>
              <a:gd name="connsiteX5" fmla="*/ 5452844 w 6048462"/>
              <a:gd name="connsiteY5" fmla="*/ 3036814 h 317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62" h="3171038">
                <a:moveTo>
                  <a:pt x="0" y="1400961"/>
                </a:moveTo>
                <a:lnTo>
                  <a:pt x="159391" y="1400961"/>
                </a:lnTo>
                <a:lnTo>
                  <a:pt x="142613" y="0"/>
                </a:lnTo>
                <a:lnTo>
                  <a:pt x="6048462" y="109057"/>
                </a:lnTo>
                <a:lnTo>
                  <a:pt x="6014906" y="3171038"/>
                </a:lnTo>
                <a:lnTo>
                  <a:pt x="5452844" y="30368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3231404" y="2461559"/>
            <a:ext cx="972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NC</a:t>
            </a:r>
            <a:endParaRPr lang="en-GB" sz="1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200659" y="2144587"/>
            <a:ext cx="972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COM</a:t>
            </a:r>
            <a:endParaRPr lang="en-GB" sz="1600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27" y="3136890"/>
            <a:ext cx="451826" cy="451826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>
            <a:off x="5735332" y="2718033"/>
            <a:ext cx="0" cy="6249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자유형 48"/>
          <p:cNvSpPr/>
          <p:nvPr/>
        </p:nvSpPr>
        <p:spPr>
          <a:xfrm>
            <a:off x="5642568" y="3567706"/>
            <a:ext cx="5582652" cy="2444816"/>
          </a:xfrm>
          <a:custGeom>
            <a:avLst/>
            <a:gdLst>
              <a:gd name="connsiteX0" fmla="*/ 0 w 5582652"/>
              <a:gd name="connsiteY0" fmla="*/ 0 h 2444816"/>
              <a:gd name="connsiteX1" fmla="*/ 115503 w 5582652"/>
              <a:gd name="connsiteY1" fmla="*/ 2444816 h 2444816"/>
              <a:gd name="connsiteX2" fmla="*/ 5582652 w 5582652"/>
              <a:gd name="connsiteY2" fmla="*/ 1867301 h 2444816"/>
              <a:gd name="connsiteX3" fmla="*/ 5428648 w 5582652"/>
              <a:gd name="connsiteY3" fmla="*/ 1020278 h 2444816"/>
              <a:gd name="connsiteX4" fmla="*/ 4494998 w 5582652"/>
              <a:gd name="connsiteY4" fmla="*/ 827772 h 244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2652" h="2444816">
                <a:moveTo>
                  <a:pt x="0" y="0"/>
                </a:moveTo>
                <a:lnTo>
                  <a:pt x="115503" y="2444816"/>
                </a:lnTo>
                <a:lnTo>
                  <a:pt x="5582652" y="1867301"/>
                </a:lnTo>
                <a:lnTo>
                  <a:pt x="5428648" y="1020278"/>
                </a:lnTo>
                <a:lnTo>
                  <a:pt x="4494998" y="8277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54" y="1162009"/>
            <a:ext cx="4047893" cy="53971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29" y="1238027"/>
            <a:ext cx="4939895" cy="27786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9430"/>
          <a:stretch/>
        </p:blipFill>
        <p:spPr>
          <a:xfrm rot="5400000">
            <a:off x="7000352" y="3347996"/>
            <a:ext cx="256478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r="24770"/>
          <a:stretch/>
        </p:blipFill>
        <p:spPr>
          <a:xfrm>
            <a:off x="6458229" y="1985520"/>
            <a:ext cx="4211271" cy="3857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2096" y="2537203"/>
            <a:ext cx="5347982" cy="30082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867163" y="4295163"/>
            <a:ext cx="864066" cy="7969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Run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does it work? 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9" y="1306043"/>
            <a:ext cx="7055213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Run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does it work? 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3913"/>
          <a:stretch/>
        </p:blipFill>
        <p:spPr>
          <a:xfrm>
            <a:off x="572664" y="1273215"/>
            <a:ext cx="7271124" cy="4861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4568" y="3616865"/>
            <a:ext cx="92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OPEN</a:t>
            </a:r>
            <a:endParaRPr lang="en-GB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1444" y="2379518"/>
            <a:ext cx="4891895" cy="27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Run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does it work? 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0" y="1453958"/>
            <a:ext cx="7125066" cy="4883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42227" y="2560532"/>
            <a:ext cx="4863940" cy="27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Run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does it work? 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0" y="1453958"/>
            <a:ext cx="7125066" cy="4883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1"/>
          <a:stretch/>
        </p:blipFill>
        <p:spPr>
          <a:xfrm>
            <a:off x="7843788" y="1453958"/>
            <a:ext cx="3875928" cy="41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Process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7522" y="1875636"/>
            <a:ext cx="5346916" cy="40101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1111" y="1796148"/>
            <a:ext cx="5437759" cy="407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528989" y="416656"/>
            <a:ext cx="1459616" cy="57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Installation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시현 영상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61776"/>
            <a:ext cx="545545" cy="54554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0435" y="156058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4195155" y="2199817"/>
            <a:ext cx="2640329" cy="668655"/>
          </a:xfrm>
          <a:custGeom>
            <a:avLst/>
            <a:gdLst/>
            <a:ahLst/>
            <a:cxnLst/>
            <a:rect l="l" t="t" r="r" b="b"/>
            <a:pathLst>
              <a:path w="2640329" h="668655" extrusionOk="0">
                <a:moveTo>
                  <a:pt x="2528823" y="0"/>
                </a:moveTo>
                <a:lnTo>
                  <a:pt x="0" y="0"/>
                </a:lnTo>
                <a:lnTo>
                  <a:pt x="0" y="668274"/>
                </a:lnTo>
                <a:lnTo>
                  <a:pt x="2640203" y="668274"/>
                </a:lnTo>
                <a:lnTo>
                  <a:pt x="2640203" y="111379"/>
                </a:lnTo>
                <a:lnTo>
                  <a:pt x="25288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427033" y="2320911"/>
            <a:ext cx="2219093" cy="3888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7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Introduction</a:t>
            </a:r>
            <a:endParaRPr sz="27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4195155" y="3374695"/>
            <a:ext cx="2640329" cy="668655"/>
          </a:xfrm>
          <a:custGeom>
            <a:avLst/>
            <a:gdLst/>
            <a:ahLst/>
            <a:cxnLst/>
            <a:rect l="l" t="t" r="r" b="b"/>
            <a:pathLst>
              <a:path w="2640329" h="668655" extrusionOk="0">
                <a:moveTo>
                  <a:pt x="2528823" y="0"/>
                </a:moveTo>
                <a:lnTo>
                  <a:pt x="0" y="0"/>
                </a:lnTo>
                <a:lnTo>
                  <a:pt x="0" y="668273"/>
                </a:lnTo>
                <a:lnTo>
                  <a:pt x="2640203" y="668273"/>
                </a:lnTo>
                <a:lnTo>
                  <a:pt x="2640203" y="111378"/>
                </a:lnTo>
                <a:lnTo>
                  <a:pt x="25288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195155" y="4533315"/>
            <a:ext cx="2640329" cy="668654"/>
          </a:xfrm>
          <a:custGeom>
            <a:avLst/>
            <a:gdLst/>
            <a:ahLst/>
            <a:cxnLst/>
            <a:rect l="l" t="t" r="r" b="b"/>
            <a:pathLst>
              <a:path w="2640329" h="668654" extrusionOk="0">
                <a:moveTo>
                  <a:pt x="2528823" y="0"/>
                </a:moveTo>
                <a:lnTo>
                  <a:pt x="0" y="0"/>
                </a:lnTo>
                <a:lnTo>
                  <a:pt x="0" y="668274"/>
                </a:lnTo>
                <a:lnTo>
                  <a:pt x="2640203" y="668274"/>
                </a:lnTo>
                <a:lnTo>
                  <a:pt x="2640203" y="111379"/>
                </a:lnTo>
                <a:lnTo>
                  <a:pt x="25288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/>
          </a:p>
        </p:txBody>
      </p:sp>
      <p:sp>
        <p:nvSpPr>
          <p:cNvPr id="57" name="Google Shape;57;p8"/>
          <p:cNvSpPr/>
          <p:nvPr/>
        </p:nvSpPr>
        <p:spPr>
          <a:xfrm>
            <a:off x="4195155" y="5723304"/>
            <a:ext cx="2640329" cy="668654"/>
          </a:xfrm>
          <a:custGeom>
            <a:avLst/>
            <a:gdLst/>
            <a:ahLst/>
            <a:cxnLst/>
            <a:rect l="l" t="t" r="r" b="b"/>
            <a:pathLst>
              <a:path w="2640329" h="668654" extrusionOk="0">
                <a:moveTo>
                  <a:pt x="2528823" y="0"/>
                </a:moveTo>
                <a:lnTo>
                  <a:pt x="0" y="0"/>
                </a:lnTo>
                <a:lnTo>
                  <a:pt x="0" y="668274"/>
                </a:lnTo>
                <a:lnTo>
                  <a:pt x="2640203" y="668274"/>
                </a:lnTo>
                <a:lnTo>
                  <a:pt x="2640203" y="111379"/>
                </a:lnTo>
                <a:lnTo>
                  <a:pt x="25288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4427033" y="3477994"/>
            <a:ext cx="2318936" cy="5297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7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lang="en-US" sz="27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195155" y="4648942"/>
            <a:ext cx="2545800" cy="43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7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Install &amp; Run</a:t>
            </a:r>
            <a:r>
              <a:rPr lang="en-US" sz="27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/>
            </a:r>
            <a:br>
              <a:rPr lang="en-US" sz="27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</a:br>
            <a:endParaRPr sz="27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4414154" y="5843145"/>
            <a:ext cx="2202330" cy="4289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Future Work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3573334" y="741350"/>
            <a:ext cx="5022900" cy="93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24" y="2084144"/>
            <a:ext cx="900000" cy="9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43" y="5654202"/>
            <a:ext cx="900000" cy="900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68" y="4533315"/>
            <a:ext cx="896112" cy="8961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76436" y="563727"/>
            <a:ext cx="1047565" cy="1038687"/>
          </a:xfrm>
          <a:prstGeom prst="rect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90" y="3361709"/>
            <a:ext cx="896112" cy="8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8" y="1895382"/>
            <a:ext cx="7055213" cy="4667490"/>
          </a:xfrm>
          <a:prstGeom prst="rect">
            <a:avLst/>
          </a:prstGeom>
        </p:spPr>
      </p:pic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16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Future work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8514335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Health check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32" y="293740"/>
            <a:ext cx="648000" cy="648000"/>
          </a:xfrm>
          <a:prstGeom prst="rect">
            <a:avLst/>
          </a:prstGeom>
        </p:spPr>
      </p:pic>
      <p:sp>
        <p:nvSpPr>
          <p:cNvPr id="27" name="Google Shape;74;p9"/>
          <p:cNvSpPr txBox="1">
            <a:spLocks/>
          </p:cNvSpPr>
          <p:nvPr/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ko-KR"/>
            </a:defPPr>
            <a:lvl1pPr marL="101600" marR="0" lvl="0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1600" marR="0" lvl="1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1600" marR="0" lvl="2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1600" marR="0" lvl="3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1600" marR="0" lvl="4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1600" marR="0" lvl="5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01600" marR="0" lvl="6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1600" marR="0" lvl="7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01600" marR="0" lvl="8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13" name="내용 개체 틀 1"/>
          <p:cNvSpPr txBox="1">
            <a:spLocks/>
          </p:cNvSpPr>
          <p:nvPr/>
        </p:nvSpPr>
        <p:spPr>
          <a:xfrm>
            <a:off x="7642371" y="1895382"/>
            <a:ext cx="4422957" cy="49626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내용 개체 틀 1"/>
          <p:cNvSpPr txBox="1">
            <a:spLocks/>
          </p:cNvSpPr>
          <p:nvPr/>
        </p:nvSpPr>
        <p:spPr>
          <a:xfrm>
            <a:off x="7642371" y="1836666"/>
            <a:ext cx="4422957" cy="5021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Emotions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 -&gt; cloud update -&gt; Depression early detection</a:t>
            </a: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Heart beat check -&gt; normal health check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8" y="1895382"/>
            <a:ext cx="7055213" cy="4667490"/>
          </a:xfrm>
          <a:prstGeom prst="rect">
            <a:avLst/>
          </a:prstGeom>
        </p:spPr>
      </p:pic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16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Future work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8514335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Health check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32" y="293740"/>
            <a:ext cx="648000" cy="648000"/>
          </a:xfrm>
          <a:prstGeom prst="rect">
            <a:avLst/>
          </a:prstGeom>
        </p:spPr>
      </p:pic>
      <p:sp>
        <p:nvSpPr>
          <p:cNvPr id="27" name="Google Shape;74;p9"/>
          <p:cNvSpPr txBox="1">
            <a:spLocks/>
          </p:cNvSpPr>
          <p:nvPr/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ko-KR"/>
            </a:defPPr>
            <a:lvl1pPr marL="101600" marR="0" lvl="0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1600" marR="0" lvl="1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1600" marR="0" lvl="2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1600" marR="0" lvl="3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1600" marR="0" lvl="4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1600" marR="0" lvl="5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01600" marR="0" lvl="6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1600" marR="0" lvl="7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01600" marR="0" lvl="8" indent="0" algn="l" defTabSz="914400" rtl="0" eaLnBrk="1" latinLnBrk="1" hangingPunct="1">
              <a:lnSpc>
                <a:spcPct val="103333"/>
              </a:lnSpc>
              <a:spcBef>
                <a:spcPts val="0"/>
              </a:spcBef>
              <a:buNone/>
              <a:defRPr sz="1200" b="0" i="0" kern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13" name="내용 개체 틀 1"/>
          <p:cNvSpPr txBox="1">
            <a:spLocks/>
          </p:cNvSpPr>
          <p:nvPr/>
        </p:nvSpPr>
        <p:spPr>
          <a:xfrm>
            <a:off x="7642371" y="1895382"/>
            <a:ext cx="4422957" cy="49626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06" y="2623127"/>
            <a:ext cx="4316465" cy="3507128"/>
          </a:xfrm>
          <a:prstGeom prst="rect">
            <a:avLst/>
          </a:prstGeom>
        </p:spPr>
      </p:pic>
      <p:sp>
        <p:nvSpPr>
          <p:cNvPr id="19" name="내용 개체 틀 1"/>
          <p:cNvSpPr txBox="1">
            <a:spLocks/>
          </p:cNvSpPr>
          <p:nvPr/>
        </p:nvSpPr>
        <p:spPr>
          <a:xfrm>
            <a:off x="7642371" y="1836666"/>
            <a:ext cx="4422957" cy="5021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Emotions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 -&gt; cloud update -&gt; Depression early detection</a:t>
            </a: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Heart beat check -&gt; normal health check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470" cy="17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2702775" y="4491975"/>
            <a:ext cx="66792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2756400" y="2993704"/>
            <a:ext cx="66792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6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6436" y="563727"/>
            <a:ext cx="1047565" cy="1038687"/>
          </a:xfrm>
          <a:prstGeom prst="rect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2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err="1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iNTRO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07" y="260305"/>
            <a:ext cx="619153" cy="619153"/>
          </a:xfrm>
          <a:prstGeom prst="rect">
            <a:avLst/>
          </a:prstGeom>
        </p:spPr>
      </p:pic>
      <p:sp>
        <p:nvSpPr>
          <p:cNvPr id="23" name="Google Shape;73;p9"/>
          <p:cNvSpPr txBox="1">
            <a:spLocks/>
          </p:cNvSpPr>
          <p:nvPr/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ko-KR" sz="30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Obesity rate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5449523" y="1654175"/>
            <a:ext cx="6638305" cy="4962618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More than 40% of American population are </a:t>
            </a:r>
            <a:r>
              <a:rPr lang="en-US" altLang="ko-KR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obesed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GB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en-GB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 associated with poorer mental health outcomes and reduced quality of life. </a:t>
            </a:r>
          </a:p>
          <a:p>
            <a:endParaRPr lang="en-GB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GB" altLang="ko-KR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ssociated</a:t>
            </a:r>
            <a:r>
              <a:rPr lang="en-GB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GB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with the leading causes of </a:t>
            </a:r>
            <a:r>
              <a:rPr lang="en-GB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death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-66933" y="6637184"/>
            <a:ext cx="27254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GB" sz="1100" dirty="0"/>
              <a:t> </a:t>
            </a:r>
            <a:r>
              <a:rPr lang="en-GB" sz="1100" dirty="0" err="1"/>
              <a:t>Centers</a:t>
            </a:r>
            <a:r>
              <a:rPr lang="en-GB" sz="1100" dirty="0"/>
              <a:t> for Disease </a:t>
            </a:r>
            <a:r>
              <a:rPr lang="en-GB" sz="1100" dirty="0" smtClean="0"/>
              <a:t>Control</a:t>
            </a:r>
            <a:r>
              <a:rPr lang="en-US" altLang="ko-KR" sz="1100" dirty="0" smtClean="0"/>
              <a:t>(CDC) 2019</a:t>
            </a:r>
            <a:endParaRPr lang="en-GB" altLang="en-US" sz="1100" dirty="0"/>
          </a:p>
        </p:txBody>
      </p:sp>
      <p:pic>
        <p:nvPicPr>
          <p:cNvPr id="20" name="내용 개체 틀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54175"/>
            <a:ext cx="4416425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49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err="1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iNTRO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07" y="260305"/>
            <a:ext cx="619153" cy="619153"/>
          </a:xfrm>
          <a:prstGeom prst="rect">
            <a:avLst/>
          </a:prstGeom>
        </p:spPr>
      </p:pic>
      <p:sp>
        <p:nvSpPr>
          <p:cNvPr id="23" name="Google Shape;73;p9"/>
          <p:cNvSpPr txBox="1">
            <a:spLocks/>
          </p:cNvSpPr>
          <p:nvPr/>
        </p:nvSpPr>
        <p:spPr>
          <a:xfrm>
            <a:off x="2802849" y="362440"/>
            <a:ext cx="5636989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ko-KR" sz="30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is stress eating?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half" idx="2"/>
          </p:nvPr>
        </p:nvSpPr>
        <p:spPr>
          <a:xfrm>
            <a:off x="5427023" y="1895382"/>
            <a:ext cx="6638305" cy="496261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슬프거나 스트레스를 받을 때 먹는 것으로 푼다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먹는 것을 통해 도피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먹는 것은 편안함을 줌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건강에 좋지 않은 음식들이 편안함을 준다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68886" y="1675038"/>
            <a:ext cx="5058137" cy="3947762"/>
            <a:chOff x="557865" y="990905"/>
            <a:chExt cx="6543876" cy="487619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-66933" y="6637184"/>
            <a:ext cx="59490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GB" altLang="en-US" sz="1100" dirty="0" err="1"/>
              <a:t>Yau</a:t>
            </a:r>
            <a:r>
              <a:rPr lang="en-GB" altLang="en-US" sz="1100" dirty="0"/>
              <a:t> YH, Potenza MN. Stress and eating </a:t>
            </a:r>
            <a:r>
              <a:rPr lang="en-GB" altLang="en-US" sz="1100" dirty="0" err="1"/>
              <a:t>behaviors</a:t>
            </a:r>
            <a:r>
              <a:rPr lang="en-GB" altLang="en-US" sz="1100" dirty="0"/>
              <a:t>. Minerva </a:t>
            </a:r>
            <a:r>
              <a:rPr lang="en-GB" altLang="en-US" sz="1100" dirty="0" err="1"/>
              <a:t>Endocrinol</a:t>
            </a:r>
            <a:r>
              <a:rPr lang="en-GB" altLang="en-US" sz="1100" dirty="0"/>
              <a:t>. 2013;38(3):255-67.</a:t>
            </a:r>
          </a:p>
        </p:txBody>
      </p:sp>
    </p:spTree>
    <p:extLst>
      <p:ext uri="{BB962C8B-B14F-4D97-AF65-F5344CB8AC3E}">
        <p14:creationId xmlns:p14="http://schemas.microsoft.com/office/powerpoint/2010/main" val="21662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eaLnBrk="1" hangingPunct="1">
              <a:defRPr/>
            </a:pPr>
            <a:endParaRPr lang="en-US" altLang="en-US" dirty="0" smtClean="0">
              <a:solidFill>
                <a:schemeClr val="bg1"/>
              </a:solidFill>
            </a:endParaRPr>
          </a:p>
          <a:p>
            <a:pPr marL="0" indent="0" eaLnBrk="1" hangingPunct="1">
              <a:buFontTx/>
              <a:buNone/>
              <a:defRPr/>
            </a:pPr>
            <a:endParaRPr lang="tr-TR" altLang="en-US" dirty="0" smtClean="0">
              <a:solidFill>
                <a:schemeClr val="bg1"/>
              </a:solidFill>
            </a:endParaRPr>
          </a:p>
        </p:txBody>
      </p:sp>
      <p:pic>
        <p:nvPicPr>
          <p:cNvPr id="16" name="내용 개체 틀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700213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곱셈 기호 16"/>
          <p:cNvSpPr/>
          <p:nvPr/>
        </p:nvSpPr>
        <p:spPr>
          <a:xfrm>
            <a:off x="9640888" y="3498850"/>
            <a:ext cx="2416175" cy="241776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곱셈 기호 21"/>
          <p:cNvSpPr/>
          <p:nvPr/>
        </p:nvSpPr>
        <p:spPr>
          <a:xfrm>
            <a:off x="7972425" y="3478213"/>
            <a:ext cx="2417763" cy="241776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곱셈 기호 22"/>
          <p:cNvSpPr/>
          <p:nvPr/>
        </p:nvSpPr>
        <p:spPr>
          <a:xfrm>
            <a:off x="7853363" y="1287463"/>
            <a:ext cx="2417762" cy="241617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곱셈 기호 23"/>
          <p:cNvSpPr/>
          <p:nvPr/>
        </p:nvSpPr>
        <p:spPr>
          <a:xfrm>
            <a:off x="6248400" y="3630613"/>
            <a:ext cx="2417763" cy="241776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곱셈 기호 24"/>
          <p:cNvSpPr/>
          <p:nvPr/>
        </p:nvSpPr>
        <p:spPr>
          <a:xfrm>
            <a:off x="9540875" y="1327150"/>
            <a:ext cx="2417763" cy="241617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26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5157788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736725"/>
            <a:ext cx="4492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3359150" y="2349500"/>
            <a:ext cx="1081088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ko-KR" dirty="0"/>
              <a:t>Stress eating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Dataset – FER 2013.csv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85" y="2128910"/>
            <a:ext cx="5093860" cy="35695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3" y="1368165"/>
            <a:ext cx="6109075" cy="3542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4910901"/>
            <a:ext cx="6515067" cy="21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Python - run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8989" y="1098539"/>
            <a:ext cx="9651217" cy="53245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tensorflow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tensorflow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keras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numpy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as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np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cv2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serial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print(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'serial '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serial.__version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__)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# Set a PORT Number &amp; baud rate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PORT 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'COM6'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BaudRate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9600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serial.Serial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PORT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BaudRate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led_on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ard.write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50" charset="-127"/>
                <a:ea typeface="JetBrains Mono"/>
              </a:rPr>
              <a:t>b'1'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print(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'on'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led_off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ard.write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50" charset="-127"/>
                <a:ea typeface="JetBrains Mono"/>
              </a:rPr>
              <a:t>b'0'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print(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'off'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emotion =  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'Anger'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'Disgust'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'Fear'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'Happy'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'Sad'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'Surprise'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'Neutral'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]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989" y="3289610"/>
            <a:ext cx="4321791" cy="2737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5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Python - run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28989" y="1044676"/>
            <a:ext cx="8278695" cy="63709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ret==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cv2.cvtColor(frame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cv2.COLOR_BGR2GRAY)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lang="en-US" altLang="en-US" sz="1600" dirty="0" smtClean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faces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face_cas.detectMultiScale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1.3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h)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faces: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face_component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y:y+h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x:x+w]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fc = cv2.resize(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face_component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48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48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np.reshape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(fc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48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48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astype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(np.float32)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255.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prediction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model.predict_proba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emotion[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np.argmax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(prediction)]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score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np.max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(prediction)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cv2.putText(frame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 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(score*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100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)+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'%'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y)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255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cv2.rectangle(frame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(x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y)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x+w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y+h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255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=i+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totalemotion.append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'Happy'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totalemotion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[i-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] !=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'Happy'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led_on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CC7832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en-US" altLang="en-US" sz="1600" dirty="0" err="1" smtClean="0">
                <a:solidFill>
                  <a:srgbClr val="CC7832"/>
                </a:solidFill>
                <a:latin typeface="Arial Unicode MS" panose="020B0604020202020204" pitchFamily="50" charset="-127"/>
                <a:ea typeface="JetBrains Mono"/>
              </a:rPr>
              <a:t>elif</a:t>
            </a:r>
            <a:r>
              <a:rPr lang="en-US" altLang="en-US" sz="1600" dirty="0" smtClean="0">
                <a:solidFill>
                  <a:srgbClr val="CC7832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en-US" altLang="en-US" sz="1600" dirty="0" err="1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em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lang="en-US" altLang="en-US" sz="1600" dirty="0">
                <a:solidFill>
                  <a:srgbClr val="6A8759"/>
                </a:solidFill>
                <a:latin typeface="Arial Unicode MS" panose="020B0604020202020204" pitchFamily="50" charset="-127"/>
                <a:ea typeface="JetBrains Mono"/>
              </a:rPr>
              <a:t>'Disgust'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  </a:t>
            </a:r>
            <a:r>
              <a:rPr lang="en-US" altLang="en-US" sz="1600" dirty="0" smtClean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        </a:t>
            </a:r>
            <a:r>
              <a:rPr lang="en-US" altLang="en-US" sz="1600" dirty="0">
                <a:solidFill>
                  <a:srgbClr val="CC7832"/>
                </a:solidFill>
                <a:latin typeface="Arial Unicode MS" panose="020B0604020202020204" pitchFamily="50" charset="-127"/>
                <a:ea typeface="JetBrains Mono"/>
              </a:rPr>
              <a:t>if </a:t>
            </a:r>
            <a:r>
              <a:rPr lang="en-US" altLang="en-US" sz="1600" dirty="0" err="1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totalemotion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[</a:t>
            </a:r>
            <a:r>
              <a:rPr lang="en-US" altLang="en-US" sz="1600" dirty="0" err="1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i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- </a:t>
            </a:r>
            <a:r>
              <a:rPr lang="en-US" altLang="en-US" sz="1600" dirty="0">
                <a:solidFill>
                  <a:srgbClr val="6897BB"/>
                </a:solidFill>
                <a:latin typeface="Arial Unicode MS" panose="020B0604020202020204" pitchFamily="50" charset="-127"/>
                <a:ea typeface="JetBrains Mono"/>
              </a:rPr>
              <a:t>2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] != </a:t>
            </a:r>
            <a:r>
              <a:rPr lang="en-US" altLang="en-US" sz="1600" dirty="0">
                <a:solidFill>
                  <a:srgbClr val="6A8759"/>
                </a:solidFill>
                <a:latin typeface="Arial Unicode MS" panose="020B0604020202020204" pitchFamily="50" charset="-127"/>
                <a:ea typeface="JetBrains Mono"/>
              </a:rPr>
              <a:t>'Disgust'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en-US" altLang="en-US" sz="1600" dirty="0" smtClean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en-US" altLang="en-US" sz="1600" dirty="0" err="1" smtClean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led_off</a:t>
            </a:r>
            <a:r>
              <a:rPr lang="en-US" altLang="en-US" sz="1600" dirty="0">
                <a:solidFill>
                  <a:srgbClr val="A9B7C6"/>
                </a:solidFill>
                <a:latin typeface="Arial Unicode MS" panose="020B0604020202020204" pitchFamily="50" charset="-127"/>
                <a:ea typeface="JetBrains Mono"/>
              </a:rPr>
              <a:t>()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586" y="4756556"/>
            <a:ext cx="3211688" cy="1593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2488"/>
            <a:ext cx="6096000" cy="4518231"/>
          </a:xfrm>
          <a:prstGeom prst="rect">
            <a:avLst/>
          </a:prstGeom>
        </p:spPr>
      </p:pic>
      <p:sp>
        <p:nvSpPr>
          <p:cNvPr id="71" name="Google Shape;71;p9"/>
          <p:cNvSpPr/>
          <p:nvPr/>
        </p:nvSpPr>
        <p:spPr>
          <a:xfrm>
            <a:off x="528989" y="287801"/>
            <a:ext cx="1563529" cy="628020"/>
          </a:xfrm>
          <a:custGeom>
            <a:avLst/>
            <a:gdLst/>
            <a:ahLst/>
            <a:cxnLst/>
            <a:rect l="l" t="t" r="r" b="b"/>
            <a:pathLst>
              <a:path w="1489075" h="377189" extrusionOk="0">
                <a:moveTo>
                  <a:pt x="1426209" y="0"/>
                </a:moveTo>
                <a:lnTo>
                  <a:pt x="0" y="0"/>
                </a:lnTo>
                <a:lnTo>
                  <a:pt x="0" y="376936"/>
                </a:lnTo>
                <a:lnTo>
                  <a:pt x="1488947" y="376936"/>
                </a:lnTo>
                <a:lnTo>
                  <a:pt x="1488947" y="62864"/>
                </a:lnTo>
                <a:lnTo>
                  <a:pt x="1426209" y="0"/>
                </a:lnTo>
                <a:close/>
              </a:path>
            </a:pathLst>
          </a:custGeom>
          <a:solidFill>
            <a:srgbClr val="FF4F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632903" y="416656"/>
            <a:ext cx="1355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algn="ctr"/>
            <a:r>
              <a:rPr lang="en-US" altLang="ko-KR" sz="2400" dirty="0" smtClean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/>
                <a:sym typeface="Calibri"/>
              </a:rPr>
              <a:t>Code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02849" y="362440"/>
            <a:ext cx="10081878" cy="51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Arduino</a:t>
            </a:r>
            <a:endParaRPr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9772268" y="6465252"/>
            <a:ext cx="204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2175353" y="931755"/>
            <a:ext cx="963827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53" y="331633"/>
            <a:ext cx="557945" cy="5579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0822329" y="5843145"/>
            <a:ext cx="1265499" cy="988429"/>
            <a:chOff x="557865" y="990905"/>
            <a:chExt cx="6543876" cy="487619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5" y="990905"/>
              <a:ext cx="4876190" cy="48761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04" y="2418809"/>
              <a:ext cx="2874737" cy="2874737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/>
          <a:stretch/>
        </p:blipFill>
        <p:spPr>
          <a:xfrm>
            <a:off x="211873" y="1567973"/>
            <a:ext cx="5884127" cy="45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892</Words>
  <Application>Microsoft Office PowerPoint</Application>
  <PresentationFormat>와이드스크린</PresentationFormat>
  <Paragraphs>127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휴먼편지체</vt:lpstr>
      <vt:lpstr>Calibri</vt:lpstr>
      <vt:lpstr>Arial Unicode MS</vt:lpstr>
      <vt:lpstr>JetBrains Mono</vt:lpstr>
      <vt:lpstr>배달의민족 도현</vt:lpstr>
      <vt:lpstr>Arial</vt:lpstr>
      <vt:lpstr>Office 테마</vt:lpstr>
      <vt:lpstr>PowerPoint 프레젠테이션</vt:lpstr>
      <vt:lpstr>Introduction</vt:lpstr>
      <vt:lpstr>PowerPoint 프레젠테이션</vt:lpstr>
      <vt:lpstr>PowerPoint 프레젠테이션</vt:lpstr>
      <vt:lpstr> Idea</vt:lpstr>
      <vt:lpstr>Dataset – FER 2013.csv</vt:lpstr>
      <vt:lpstr>Python - run</vt:lpstr>
      <vt:lpstr>Python - run</vt:lpstr>
      <vt:lpstr>Arduino</vt:lpstr>
      <vt:lpstr>Tools</vt:lpstr>
      <vt:lpstr>회로도</vt:lpstr>
      <vt:lpstr>Process</vt:lpstr>
      <vt:lpstr>Process</vt:lpstr>
      <vt:lpstr>How does it work? </vt:lpstr>
      <vt:lpstr>How does it work? </vt:lpstr>
      <vt:lpstr>How does it work? </vt:lpstr>
      <vt:lpstr>How does it work? </vt:lpstr>
      <vt:lpstr>Process</vt:lpstr>
      <vt:lpstr>시현 영상</vt:lpstr>
      <vt:lpstr>Health check</vt:lpstr>
      <vt:lpstr>Health check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건</dc:creator>
  <cp:lastModifiedBy>Ahn Gun</cp:lastModifiedBy>
  <cp:revision>47</cp:revision>
  <dcterms:created xsi:type="dcterms:W3CDTF">2018-10-09T09:42:03Z</dcterms:created>
  <dcterms:modified xsi:type="dcterms:W3CDTF">2020-12-10T07:31:06Z</dcterms:modified>
</cp:coreProperties>
</file>